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19" r:id="rId1"/>
  </p:sldMasterIdLst>
  <p:sldIdLst>
    <p:sldId id="256" r:id="rId2"/>
    <p:sldId id="260" r:id="rId3"/>
    <p:sldId id="261" r:id="rId4"/>
    <p:sldId id="263" r:id="rId5"/>
    <p:sldId id="259" r:id="rId6"/>
    <p:sldId id="271" r:id="rId7"/>
    <p:sldId id="264" r:id="rId8"/>
    <p:sldId id="266" r:id="rId9"/>
    <p:sldId id="267" r:id="rId10"/>
    <p:sldId id="269" r:id="rId11"/>
    <p:sldId id="270" r:id="rId12"/>
    <p:sldId id="272" r:id="rId13"/>
    <p:sldId id="273" r:id="rId14"/>
    <p:sldId id="268" r:id="rId15"/>
    <p:sldId id="265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63"/>
  </p:normalViewPr>
  <p:slideViewPr>
    <p:cSldViewPr snapToGrid="0" snapToObjects="1" showGuides="1">
      <p:cViewPr varScale="1">
        <p:scale>
          <a:sx n="131" d="100"/>
          <a:sy n="131" d="100"/>
        </p:scale>
        <p:origin x="376" y="184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2.png>
</file>

<file path=ppt/media/image3.png>
</file>

<file path=ppt/media/image4.gif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6/10/19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179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86735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11696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76863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77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84022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7547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986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69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519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18500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6/10/19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760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1"/>
    <p:sldLayoutId id="2147484021" r:id="rId2"/>
    <p:sldLayoutId id="2147484022" r:id="rId3"/>
    <p:sldLayoutId id="2147484023" r:id="rId4"/>
    <p:sldLayoutId id="2147484024" r:id="rId5"/>
    <p:sldLayoutId id="2147484025" r:id="rId6"/>
    <p:sldLayoutId id="2147484026" r:id="rId7"/>
    <p:sldLayoutId id="2147484027" r:id="rId8"/>
    <p:sldLayoutId id="2147484028" r:id="rId9"/>
    <p:sldLayoutId id="2147484029" r:id="rId10"/>
    <p:sldLayoutId id="214748403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coshumaninterests.wpengine.netdna-cdn.com/wp-content/uploads/2017/03/City-of-Seattle-Needs-Assesment-Report-Draft-FINAL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yardibreeze.com/blog/2019/03/tenant-eviction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yardibreeze.com/blog/2019/03/tenant-evictions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coshumaninterests.wpengine.netdna-cdn.com/wp-content/uploads/2017/03/City-of-Seattle-Needs-Assesment-Report-Draft-FINAL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coshumaninterests.wpengine.netdna-cdn.com/wp-content/uploads/2017/03/City-of-Seattle-Needs-Assesment-Report-Draft-FINAL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7" Type="http://schemas.openxmlformats.org/officeDocument/2006/relationships/image" Target="../media/image9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05AC-AC69-444C-A458-D46C6E2A0E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Understanding King County Evictions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B9CF69-0DC9-B440-B432-569B006555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Mwai</a:t>
            </a:r>
            <a:r>
              <a:rPr lang="en-US" dirty="0"/>
              <a:t> Kennedy, </a:t>
            </a:r>
            <a:r>
              <a:rPr lang="en-US" dirty="0" err="1"/>
              <a:t>Oyeleke</a:t>
            </a:r>
            <a:r>
              <a:rPr lang="en-US" dirty="0"/>
              <a:t> </a:t>
            </a:r>
            <a:r>
              <a:rPr lang="en-US" dirty="0" err="1"/>
              <a:t>Olaoye</a:t>
            </a:r>
            <a:r>
              <a:rPr lang="en-US" dirty="0"/>
              <a:t>, Emily Flanagan, </a:t>
            </a:r>
          </a:p>
        </p:txBody>
      </p:sp>
    </p:spTree>
    <p:extLst>
      <p:ext uri="{BB962C8B-B14F-4D97-AF65-F5344CB8AC3E}">
        <p14:creationId xmlns:p14="http://schemas.microsoft.com/office/powerpoint/2010/main" val="3701016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2E0E1-5259-1E47-BF77-5080BF14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87ABD-1D62-CA40-8475-E63F8F5FA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 selection using LASSO</a:t>
            </a:r>
          </a:p>
          <a:p>
            <a:pPr lvl="1"/>
            <a:r>
              <a:rPr lang="en-US" dirty="0"/>
              <a:t>Percent of population under 18</a:t>
            </a:r>
          </a:p>
          <a:p>
            <a:pPr lvl="1"/>
            <a:r>
              <a:rPr lang="en-US" dirty="0"/>
              <a:t>Percent of population African American or Black</a:t>
            </a:r>
          </a:p>
          <a:p>
            <a:pPr lvl="1"/>
            <a:r>
              <a:rPr lang="en-US" dirty="0"/>
              <a:t>Percent of population Hispanic</a:t>
            </a:r>
          </a:p>
          <a:p>
            <a:pPr lvl="1"/>
            <a:r>
              <a:rPr lang="en-US" dirty="0"/>
              <a:t>Percent of population Pacific Islander or Native Hawaiian</a:t>
            </a:r>
          </a:p>
          <a:p>
            <a:pPr lvl="1"/>
            <a:r>
              <a:rPr lang="en-US" dirty="0"/>
              <a:t>Percent of population with income over 75k per year</a:t>
            </a:r>
          </a:p>
          <a:p>
            <a:pPr lvl="1"/>
            <a:r>
              <a:rPr lang="en-US" dirty="0"/>
              <a:t>Median property value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485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2E0E1-5259-1E47-BF77-5080BF14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87ABD-1D62-CA40-8475-E63F8F5FA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INLA model</a:t>
            </a:r>
          </a:p>
          <a:p>
            <a:pPr lvl="1"/>
            <a:r>
              <a:rPr lang="en-US" dirty="0"/>
              <a:t>Adjust for both space and time together</a:t>
            </a:r>
          </a:p>
          <a:p>
            <a:pPr lvl="1"/>
            <a:r>
              <a:rPr lang="en-US" dirty="0"/>
              <a:t>Adjust for neighboring spatial effect</a:t>
            </a:r>
          </a:p>
          <a:p>
            <a:pPr lvl="1"/>
            <a:r>
              <a:rPr lang="en-US" dirty="0"/>
              <a:t>Adjust for previous year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57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2E0E1-5259-1E47-BF77-5080BF14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87ABD-1D62-CA40-8475-E63F8F5FA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/>
          <a:lstStyle/>
          <a:p>
            <a:r>
              <a:rPr lang="en-US" dirty="0"/>
              <a:t>INLA model</a:t>
            </a:r>
          </a:p>
          <a:p>
            <a:pPr lvl="1"/>
            <a:r>
              <a:rPr lang="en-US" dirty="0"/>
              <a:t>Adjust for both space and time together</a:t>
            </a:r>
          </a:p>
          <a:p>
            <a:pPr lvl="1"/>
            <a:r>
              <a:rPr lang="en-US" dirty="0"/>
              <a:t>Adjust for neighboring spatial effect</a:t>
            </a:r>
          </a:p>
          <a:p>
            <a:pPr lvl="1"/>
            <a:r>
              <a:rPr lang="en-US" dirty="0"/>
              <a:t>Adjust for previous year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30F8685-ED38-B549-B4D4-95A0711815F3}"/>
              </a:ext>
            </a:extLst>
          </p:cNvPr>
          <p:cNvSpPr txBox="1">
            <a:spLocks/>
          </p:cNvSpPr>
          <p:nvPr/>
        </p:nvSpPr>
        <p:spPr>
          <a:xfrm>
            <a:off x="3869268" y="256508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Unstructured model DIC : 4070.18 , pd=345.31</a:t>
            </a:r>
          </a:p>
          <a:p>
            <a:r>
              <a:rPr lang="en-US" dirty="0"/>
              <a:t>Spatial model - DIC : 4036.80,pd=323.79</a:t>
            </a:r>
          </a:p>
          <a:p>
            <a:r>
              <a:rPr lang="en-US" dirty="0"/>
              <a:t>Spatial Temporal - DIC : 3909.08, pd=329.29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Font typeface="Wingdings 2" pitchFamily="18" charset="2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739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2E0E1-5259-1E47-BF77-5080BF14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23303A8-EBC0-784D-83AD-ECFA2AD30B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536415"/>
              </p:ext>
            </p:extLst>
          </p:nvPr>
        </p:nvGraphicFramePr>
        <p:xfrm>
          <a:off x="3613355" y="890510"/>
          <a:ext cx="8037870" cy="4834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2697">
                  <a:extLst>
                    <a:ext uri="{9D8B030D-6E8A-4147-A177-3AD203B41FA5}">
                      <a16:colId xmlns:a16="http://schemas.microsoft.com/office/drawing/2014/main" val="2291200474"/>
                    </a:ext>
                  </a:extLst>
                </a:gridCol>
                <a:gridCol w="2585883">
                  <a:extLst>
                    <a:ext uri="{9D8B030D-6E8A-4147-A177-3AD203B41FA5}">
                      <a16:colId xmlns:a16="http://schemas.microsoft.com/office/drawing/2014/main" val="2919665066"/>
                    </a:ext>
                  </a:extLst>
                </a:gridCol>
                <a:gridCol w="2679290">
                  <a:extLst>
                    <a:ext uri="{9D8B030D-6E8A-4147-A177-3AD203B41FA5}">
                      <a16:colId xmlns:a16="http://schemas.microsoft.com/office/drawing/2014/main" val="2400186463"/>
                    </a:ext>
                  </a:extLst>
                </a:gridCol>
              </a:tblGrid>
              <a:tr h="4054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Coefficient (</a:t>
                      </a:r>
                      <a:r>
                        <a:rPr lang="en-US" dirty="0" err="1"/>
                        <a:t>sd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Credible Interval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8238131"/>
                  </a:ext>
                </a:extLst>
              </a:tr>
              <a:tr h="8045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Percent Black or African American</a:t>
                      </a: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dirty="0">
                          <a:effectLst/>
                        </a:rPr>
                        <a:t>0.018</a:t>
                      </a:r>
                      <a:r>
                        <a:rPr lang="en-US" sz="2400" u="none" strike="noStrike" dirty="0">
                          <a:effectLst/>
                        </a:rPr>
                        <a:t>(0.004)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0.004-0.017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extLst>
                  <a:ext uri="{0D108BD9-81ED-4DB2-BD59-A6C34878D82A}">
                    <a16:rowId xmlns:a16="http://schemas.microsoft.com/office/drawing/2014/main" val="866676020"/>
                  </a:ext>
                </a:extLst>
              </a:tr>
              <a:tr h="4054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Percent Hispanic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0.021(0.003)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0.011-0.024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extLst>
                  <a:ext uri="{0D108BD9-81ED-4DB2-BD59-A6C34878D82A}">
                    <a16:rowId xmlns:a16="http://schemas.microsoft.com/office/drawing/2014/main" val="1160604098"/>
                  </a:ext>
                </a:extLst>
              </a:tr>
              <a:tr h="12044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Percent Pacific Islander or Native Hawaiian</a:t>
                      </a: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0.018(0.012)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0.003—0.051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extLst>
                  <a:ext uri="{0D108BD9-81ED-4DB2-BD59-A6C34878D82A}">
                    <a16:rowId xmlns:a16="http://schemas.microsoft.com/office/drawing/2014/main" val="3909736428"/>
                  </a:ext>
                </a:extLst>
              </a:tr>
              <a:tr h="4054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+mn-lt"/>
                        </a:rPr>
                        <a:t>Percent Under 18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0.06(0.356)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0.702-1.849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extLst>
                  <a:ext uri="{0D108BD9-81ED-4DB2-BD59-A6C34878D82A}">
                    <a16:rowId xmlns:a16="http://schemas.microsoft.com/office/drawing/2014/main" val="2403196487"/>
                  </a:ext>
                </a:extLst>
              </a:tr>
              <a:tr h="8045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Median Property Value</a:t>
                      </a: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0.0001(0.0)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0.000-0.0001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extLst>
                  <a:ext uri="{0D108BD9-81ED-4DB2-BD59-A6C34878D82A}">
                    <a16:rowId xmlns:a16="http://schemas.microsoft.com/office/drawing/2014/main" val="1990869343"/>
                  </a:ext>
                </a:extLst>
              </a:tr>
              <a:tr h="8045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Percent Income over 75k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-0.653(0.365)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-2.951- -1.630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233" marR="4233" marT="4233" marB="0" anchor="ctr"/>
                </a:tc>
                <a:extLst>
                  <a:ext uri="{0D108BD9-81ED-4DB2-BD59-A6C34878D82A}">
                    <a16:rowId xmlns:a16="http://schemas.microsoft.com/office/drawing/2014/main" val="677746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4227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60D3-1FE8-CD41-A9E6-6A2983E18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A30EF4-2625-B94E-BADD-DB6E871BE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993986"/>
            <a:ext cx="7315200" cy="286050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DFFF0F5-6C3D-D046-9AE7-DE744FFBEC00}"/>
              </a:ext>
            </a:extLst>
          </p:cNvPr>
          <p:cNvSpPr/>
          <p:nvPr/>
        </p:nvSpPr>
        <p:spPr>
          <a:xfrm>
            <a:off x="3868738" y="1993986"/>
            <a:ext cx="557789" cy="2816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2FDBDD0-50AA-EC4F-A07C-91AEF973561F}"/>
              </a:ext>
            </a:extLst>
          </p:cNvPr>
          <p:cNvSpPr txBox="1">
            <a:spLocks/>
          </p:cNvSpPr>
          <p:nvPr/>
        </p:nvSpPr>
        <p:spPr>
          <a:xfrm>
            <a:off x="3393207" y="6094070"/>
            <a:ext cx="6369074" cy="1175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itchFamily="18" charset="2"/>
              <a:buNone/>
            </a:pPr>
            <a:r>
              <a:rPr lang="en-US" sz="1600" dirty="0"/>
              <a:t>City of Seattle Homeless Needs Assessment 2016</a:t>
            </a:r>
          </a:p>
        </p:txBody>
      </p:sp>
    </p:spTree>
    <p:extLst>
      <p:ext uri="{BB962C8B-B14F-4D97-AF65-F5344CB8AC3E}">
        <p14:creationId xmlns:p14="http://schemas.microsoft.com/office/powerpoint/2010/main" val="1936584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24DBE-ECAF-AD41-BC87-D532EA07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limitations?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71A42-87DB-B843-B7C1-B39E236AE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Unclear who is being evicted and where they are going</a:t>
            </a:r>
          </a:p>
          <a:p>
            <a:r>
              <a:rPr lang="en-US" dirty="0"/>
              <a:t>Other types of housing displacement not accounted for</a:t>
            </a:r>
          </a:p>
          <a:p>
            <a:pPr lvl="1"/>
            <a:r>
              <a:rPr lang="en-US" dirty="0"/>
              <a:t>Rent increases</a:t>
            </a:r>
          </a:p>
          <a:p>
            <a:pPr lvl="1"/>
            <a:r>
              <a:rPr lang="en-US" dirty="0"/>
              <a:t>Foreclosure </a:t>
            </a:r>
          </a:p>
          <a:p>
            <a:r>
              <a:rPr lang="en-US" dirty="0"/>
              <a:t>Missing other types of data</a:t>
            </a:r>
          </a:p>
          <a:p>
            <a:pPr lvl="1"/>
            <a:r>
              <a:rPr lang="en-US" dirty="0"/>
              <a:t>Employment rates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097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DB80E-E944-B648-B1D9-332A4A48B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7CF1F-0BB2-B340-8525-4E4261E46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City of Seattle 2016 Homeless Needs Assessment, Applied Survey Research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4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6ECB2-E09F-194B-96CD-83D962761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eviction?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39B9F-FEB8-A945-926A-F70B584FC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hlinkClick r:id="rId2"/>
            <a:extLst>
              <a:ext uri="{FF2B5EF4-FFF2-40B4-BE49-F238E27FC236}">
                <a16:creationId xmlns:a16="http://schemas.microsoft.com/office/drawing/2014/main" id="{97300723-0BBA-9A4F-9D28-97FC441B7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331" y="864108"/>
            <a:ext cx="6369074" cy="425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93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6ECB2-E09F-194B-96CD-83D962761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eviction?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39B9F-FEB8-A945-926A-F70B584FC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2331" y="5124609"/>
            <a:ext cx="6369074" cy="1175983"/>
          </a:xfrm>
        </p:spPr>
        <p:txBody>
          <a:bodyPr/>
          <a:lstStyle/>
          <a:p>
            <a:r>
              <a:rPr lang="en-US" dirty="0"/>
              <a:t>Legal process of removing a tenant from a property</a:t>
            </a:r>
          </a:p>
          <a:p>
            <a:endParaRPr lang="en-US" dirty="0"/>
          </a:p>
        </p:txBody>
      </p:sp>
      <p:pic>
        <p:nvPicPr>
          <p:cNvPr id="4" name="Content Placeholder 3">
            <a:hlinkClick r:id="rId2"/>
            <a:extLst>
              <a:ext uri="{FF2B5EF4-FFF2-40B4-BE49-F238E27FC236}">
                <a16:creationId xmlns:a16="http://schemas.microsoft.com/office/drawing/2014/main" id="{97300723-0BBA-9A4F-9D28-97FC441B7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331" y="864108"/>
            <a:ext cx="6369074" cy="425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607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64E83-C9BB-084A-A8C2-D585ACDEF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eviction relate to homelessness?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B51E0A4E-B7A1-EB42-A94D-D1DAFE96F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4148" y="1539434"/>
            <a:ext cx="8166100" cy="3200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D6CA51-DDBD-294A-A8BD-8174FDA8346D}"/>
              </a:ext>
            </a:extLst>
          </p:cNvPr>
          <p:cNvSpPr/>
          <p:nvPr/>
        </p:nvSpPr>
        <p:spPr>
          <a:xfrm>
            <a:off x="3594148" y="1539434"/>
            <a:ext cx="729915" cy="3687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BF11DE8-F637-D74A-A639-F5564B6C37CD}"/>
              </a:ext>
            </a:extLst>
          </p:cNvPr>
          <p:cNvSpPr txBox="1">
            <a:spLocks/>
          </p:cNvSpPr>
          <p:nvPr/>
        </p:nvSpPr>
        <p:spPr>
          <a:xfrm>
            <a:off x="3393207" y="6094070"/>
            <a:ext cx="6369074" cy="1175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itchFamily="18" charset="2"/>
              <a:buNone/>
            </a:pPr>
            <a:r>
              <a:rPr lang="en-US" sz="1600" dirty="0"/>
              <a:t>City of Seattle Homeless Needs Assessment 2016</a:t>
            </a:r>
          </a:p>
        </p:txBody>
      </p:sp>
    </p:spTree>
    <p:extLst>
      <p:ext uri="{BB962C8B-B14F-4D97-AF65-F5344CB8AC3E}">
        <p14:creationId xmlns:p14="http://schemas.microsoft.com/office/powerpoint/2010/main" val="3331655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64E83-C9BB-084A-A8C2-D585ACDEF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eviction relate to homelessness?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90BE9121-35F7-6740-ADD8-7026B2652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4148" y="971550"/>
            <a:ext cx="8166100" cy="49149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D6CA51-DDBD-294A-A8BD-8174FDA8346D}"/>
              </a:ext>
            </a:extLst>
          </p:cNvPr>
          <p:cNvSpPr/>
          <p:nvPr/>
        </p:nvSpPr>
        <p:spPr>
          <a:xfrm>
            <a:off x="3594148" y="971550"/>
            <a:ext cx="734784" cy="3687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122032F-C807-7545-AC63-631FB2C22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3207" y="6094070"/>
            <a:ext cx="6369074" cy="1175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City of Seattle Homeless Needs Assessment 2016</a:t>
            </a:r>
          </a:p>
        </p:txBody>
      </p:sp>
    </p:spTree>
    <p:extLst>
      <p:ext uri="{BB962C8B-B14F-4D97-AF65-F5344CB8AC3E}">
        <p14:creationId xmlns:p14="http://schemas.microsoft.com/office/powerpoint/2010/main" val="1436583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2E0E1-5259-1E47-BF77-5080BF14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87ABD-1D62-CA40-8475-E63F8F5FA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American Community Survey (2010 -2016)</a:t>
            </a:r>
          </a:p>
          <a:p>
            <a:r>
              <a:rPr lang="en-US" dirty="0"/>
              <a:t>Princeton Evictions Lab (2010 – 2016)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04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83803-49E1-AB43-96FA-8AEC54E7B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evictions happen in King County?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19D6CB0A-A020-0B44-954C-42D23EF84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766" y="33331"/>
            <a:ext cx="4114800" cy="4114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5E6ADC6-BC66-F248-97FA-2B47ACE36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466" y="1900045"/>
            <a:ext cx="7112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019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83803-49E1-AB43-96FA-8AEC54E7B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evictions happen in King County?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19D6CB0A-A020-0B44-954C-42D23EF84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766" y="33331"/>
            <a:ext cx="4114800" cy="41148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D74B6F7-2A60-5947-A4B7-2B4E425D6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4766" y="3424428"/>
            <a:ext cx="4114800" cy="4114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5E6ADC6-BC66-F248-97FA-2B47ACE364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466" y="1900045"/>
            <a:ext cx="711200" cy="12827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EC9A2A0D-18FC-5245-A27B-07767D21A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4716" y="5417945"/>
            <a:ext cx="14097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38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83803-49E1-AB43-96FA-8AEC54E7B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evictions happen in King County?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19D6CB0A-A020-0B44-954C-42D23EF84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766" y="33331"/>
            <a:ext cx="4114800" cy="41148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D74B6F7-2A60-5947-A4B7-2B4E425D6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4766" y="3424428"/>
            <a:ext cx="4114800" cy="41148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4ABB498F-ED35-1043-BE39-45BA0BB73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9566" y="33331"/>
            <a:ext cx="4114800" cy="4114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5E6ADC6-BC66-F248-97FA-2B47ACE364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2466" y="1900045"/>
            <a:ext cx="711200" cy="12827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EC9A2A0D-18FC-5245-A27B-07767D21A8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4716" y="5417945"/>
            <a:ext cx="1409700" cy="11938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CB49F0C-7EE2-B04D-8826-49F07AB593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998" r="9375"/>
          <a:stretch/>
        </p:blipFill>
        <p:spPr>
          <a:xfrm>
            <a:off x="10949788" y="1988945"/>
            <a:ext cx="784578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1208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314</Words>
  <Application>Microsoft Macintosh PowerPoint</Application>
  <PresentationFormat>Widescreen</PresentationFormat>
  <Paragraphs>69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Garamond</vt:lpstr>
      <vt:lpstr>Trebuchet MS</vt:lpstr>
      <vt:lpstr>Wingdings 2</vt:lpstr>
      <vt:lpstr>Frame</vt:lpstr>
      <vt:lpstr>Understanding King County Evictions</vt:lpstr>
      <vt:lpstr>What is eviction?</vt:lpstr>
      <vt:lpstr>What is eviction?</vt:lpstr>
      <vt:lpstr>How does eviction relate to homelessness?</vt:lpstr>
      <vt:lpstr>How does eviction relate to homelessness?</vt:lpstr>
      <vt:lpstr>Data</vt:lpstr>
      <vt:lpstr>Where do evictions happen in King County?</vt:lpstr>
      <vt:lpstr>Where do evictions happen in King County?</vt:lpstr>
      <vt:lpstr>Where do evictions happen in King County?</vt:lpstr>
      <vt:lpstr>Methods</vt:lpstr>
      <vt:lpstr>Methods</vt:lpstr>
      <vt:lpstr>Methods</vt:lpstr>
      <vt:lpstr>Methods</vt:lpstr>
      <vt:lpstr>Connections</vt:lpstr>
      <vt:lpstr>What are the limitations?</vt:lpstr>
      <vt:lpstr>References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and Forecasting King County Evictions</dc:title>
  <dc:creator>Emily R. Flanagan</dc:creator>
  <cp:lastModifiedBy>Kelly</cp:lastModifiedBy>
  <cp:revision>10</cp:revision>
  <dcterms:created xsi:type="dcterms:W3CDTF">2019-06-01T18:24:53Z</dcterms:created>
  <dcterms:modified xsi:type="dcterms:W3CDTF">2019-06-10T15:42:42Z</dcterms:modified>
</cp:coreProperties>
</file>